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</p:sldIdLst>
  <p:sldSz cx="98996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2A"/>
    <a:srgbClr val="005BAA"/>
    <a:srgbClr val="39B54A"/>
    <a:srgbClr val="15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Título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839" y="310983"/>
            <a:ext cx="735168" cy="857696"/>
          </a:xfrm>
          <a:prstGeom prst="rect">
            <a:avLst/>
          </a:prstGeom>
        </p:spPr>
      </p:pic>
      <p:cxnSp>
        <p:nvCxnSpPr>
          <p:cNvPr id="3" name="Conector reto 2"/>
          <p:cNvCxnSpPr>
            <a:cxnSpLocks/>
          </p:cNvCxnSpPr>
          <p:nvPr userDrawn="1"/>
        </p:nvCxnSpPr>
        <p:spPr>
          <a:xfrm>
            <a:off x="496139" y="887909"/>
            <a:ext cx="432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3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em Título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839" y="310983"/>
            <a:ext cx="735168" cy="8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8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38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74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91283" y="888422"/>
            <a:ext cx="1324467" cy="4033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PROJETO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181818" y="5154240"/>
            <a:ext cx="4157932" cy="887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COORDENADOR DO PROJETO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EM SANTA CATARINA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MARCELO DA SILVA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0971" y="3873889"/>
            <a:ext cx="2835511" cy="2268000"/>
          </a:xfrm>
          <a:prstGeom prst="parallelogram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607" y="2588180"/>
            <a:ext cx="2899735" cy="2268000"/>
          </a:xfrm>
          <a:prstGeom prst="parallelogram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3559" y="1484853"/>
            <a:ext cx="2806484" cy="2268000"/>
          </a:xfrm>
          <a:prstGeom prst="parallelogram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6374" y="2588180"/>
            <a:ext cx="2774734" cy="2268000"/>
          </a:xfrm>
          <a:prstGeom prst="parallelogram">
            <a:avLst/>
          </a:prstGeom>
        </p:spPr>
      </p:pic>
      <p:sp>
        <p:nvSpPr>
          <p:cNvPr id="6" name="Paralelogramo 5"/>
          <p:cNvSpPr/>
          <p:nvPr/>
        </p:nvSpPr>
        <p:spPr>
          <a:xfrm>
            <a:off x="2255812" y="4672210"/>
            <a:ext cx="2096205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FLORIANÓPOLIS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291283" y="1138651"/>
            <a:ext cx="4949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NOVOS TALENTOS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291283" y="1670550"/>
            <a:ext cx="2996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DO REMO EM SC</a:t>
            </a:r>
          </a:p>
        </p:txBody>
      </p:sp>
    </p:spTree>
    <p:extLst>
      <p:ext uri="{BB962C8B-B14F-4D97-AF65-F5344CB8AC3E}">
        <p14:creationId xmlns:p14="http://schemas.microsoft.com/office/powerpoint/2010/main" val="315371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2475522" y="900631"/>
            <a:ext cx="4948607" cy="5039277"/>
            <a:chOff x="2397882" y="1000832"/>
            <a:chExt cx="4948607" cy="5039277"/>
          </a:xfrm>
        </p:grpSpPr>
        <p:sp>
          <p:nvSpPr>
            <p:cNvPr id="2" name="Retângulo 1"/>
            <p:cNvSpPr/>
            <p:nvPr/>
          </p:nvSpPr>
          <p:spPr>
            <a:xfrm>
              <a:off x="3037674" y="3086857"/>
              <a:ext cx="3669023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000" b="1" dirty="0">
                  <a:solidFill>
                    <a:schemeClr val="bg1"/>
                  </a:solidFill>
                </a:rPr>
                <a:t>CONFEDERAÇÃO</a:t>
              </a:r>
              <a:br>
                <a:rPr lang="pt-BR" sz="2000" b="1" dirty="0">
                  <a:solidFill>
                    <a:schemeClr val="bg1"/>
                  </a:solidFill>
                </a:rPr>
              </a:br>
              <a:r>
                <a:rPr lang="pt-BR" sz="2000" b="1" dirty="0">
                  <a:solidFill>
                    <a:schemeClr val="bg1"/>
                  </a:solidFill>
                </a:rPr>
                <a:t>BRASILEIRA DE REMO</a:t>
              </a:r>
            </a:p>
            <a:p>
              <a:pPr algn="ctr">
                <a:spcAft>
                  <a:spcPts val="600"/>
                </a:spcAft>
              </a:pPr>
              <a:r>
                <a:rPr lang="pt-BR" dirty="0">
                  <a:solidFill>
                    <a:schemeClr val="bg1"/>
                  </a:solidFill>
                </a:rPr>
                <a:t>www.remobrasil.com</a:t>
              </a:r>
            </a:p>
            <a:p>
              <a:pPr algn="ctr">
                <a:spcAft>
                  <a:spcPts val="600"/>
                </a:spcAft>
              </a:pPr>
              <a:r>
                <a:rPr lang="pt-BR" dirty="0">
                  <a:solidFill>
                    <a:schemeClr val="bg1"/>
                  </a:solidFill>
                </a:rPr>
                <a:t>www.facebook.com/cbrremo</a:t>
              </a:r>
            </a:p>
          </p:txBody>
        </p:sp>
        <p:sp>
          <p:nvSpPr>
            <p:cNvPr id="3" name="Retângulo 2"/>
            <p:cNvSpPr/>
            <p:nvPr/>
          </p:nvSpPr>
          <p:spPr>
            <a:xfrm>
              <a:off x="2397882" y="4957761"/>
              <a:ext cx="4948607" cy="1082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pt-BR" sz="1400" b="1" dirty="0">
                  <a:solidFill>
                    <a:schemeClr val="bg1"/>
                  </a:solidFill>
                </a:rPr>
                <a:t>Copyright © 2017 – Confederação Brasileira de Remo</a:t>
              </a:r>
            </a:p>
            <a:p>
              <a:pPr algn="ctr">
                <a:spcAft>
                  <a:spcPts val="1000"/>
                </a:spcAft>
              </a:pPr>
              <a:r>
                <a:rPr lang="pt-BR" sz="1400" i="1" dirty="0">
                  <a:solidFill>
                    <a:schemeClr val="bg1"/>
                  </a:solidFill>
                </a:rPr>
                <a:t>Solicite autorização antes de reproduzir os distribuir</a:t>
              </a:r>
              <a:br>
                <a:rPr lang="pt-BR" sz="1400" i="1" dirty="0">
                  <a:solidFill>
                    <a:schemeClr val="bg1"/>
                  </a:solidFill>
                </a:rPr>
              </a:br>
              <a:r>
                <a:rPr lang="pt-BR" sz="1400" i="1" dirty="0">
                  <a:solidFill>
                    <a:schemeClr val="bg1"/>
                  </a:solidFill>
                </a:rPr>
                <a:t>este material. As fotos não podem ser reutilizadas sem autorização da CBR e dos fotógrafos listados.</a:t>
              </a: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2185" y="1000832"/>
              <a:ext cx="1800000" cy="2100000"/>
            </a:xfrm>
            <a:prstGeom prst="rect">
              <a:avLst/>
            </a:prstGeom>
          </p:spPr>
        </p:pic>
        <p:cxnSp>
          <p:nvCxnSpPr>
            <p:cNvPr id="6" name="Conector reto 5"/>
            <p:cNvCxnSpPr>
              <a:cxnSpLocks/>
            </p:cNvCxnSpPr>
            <p:nvPr/>
          </p:nvCxnSpPr>
          <p:spPr>
            <a:xfrm>
              <a:off x="2712185" y="4730195"/>
              <a:ext cx="43200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873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Agrupar 31"/>
          <p:cNvGrpSpPr/>
          <p:nvPr/>
        </p:nvGrpSpPr>
        <p:grpSpPr>
          <a:xfrm>
            <a:off x="850708" y="3119089"/>
            <a:ext cx="7991211" cy="3112379"/>
            <a:chOff x="845390" y="3032829"/>
            <a:chExt cx="7991211" cy="3112379"/>
          </a:xfrm>
        </p:grpSpPr>
        <p:pic>
          <p:nvPicPr>
            <p:cNvPr id="33" name="Imagem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390" y="3098475"/>
              <a:ext cx="3036498" cy="2773535"/>
            </a:xfrm>
            <a:prstGeom prst="parallelogram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2703" y="3371673"/>
              <a:ext cx="3117712" cy="2773535"/>
            </a:xfrm>
            <a:prstGeom prst="parallelogram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8987" y="3032829"/>
              <a:ext cx="2987614" cy="2773535"/>
            </a:xfrm>
            <a:prstGeom prst="parallelogram">
              <a:avLst/>
            </a:prstGeom>
          </p:spPr>
        </p:pic>
      </p:grpSp>
      <p:sp>
        <p:nvSpPr>
          <p:cNvPr id="11" name="Título 1"/>
          <p:cNvSpPr txBox="1">
            <a:spLocks/>
          </p:cNvSpPr>
          <p:nvPr/>
        </p:nvSpPr>
        <p:spPr>
          <a:xfrm>
            <a:off x="383835" y="378867"/>
            <a:ext cx="5128437" cy="3891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 QUE É O REMO?</a:t>
            </a:r>
          </a:p>
        </p:txBody>
      </p:sp>
      <p:sp>
        <p:nvSpPr>
          <p:cNvPr id="2" name="Retângulo 1"/>
          <p:cNvSpPr/>
          <p:nvPr/>
        </p:nvSpPr>
        <p:spPr>
          <a:xfrm>
            <a:off x="7129876" y="1666833"/>
            <a:ext cx="1953042" cy="93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b="1" dirty="0">
                <a:solidFill>
                  <a:srgbClr val="FFF32A"/>
                </a:solidFill>
              </a:rPr>
              <a:t>Esporte completo: </a:t>
            </a:r>
            <a:r>
              <a:rPr lang="pt-BR" dirty="0">
                <a:solidFill>
                  <a:schemeClr val="bg1"/>
                </a:solidFill>
              </a:rPr>
              <a:t>utiliza todos os </a:t>
            </a:r>
            <a:r>
              <a:rPr lang="pt-BR" b="1" dirty="0">
                <a:solidFill>
                  <a:schemeClr val="bg1"/>
                </a:solidFill>
              </a:rPr>
              <a:t>músculos</a:t>
            </a:r>
            <a:r>
              <a:rPr lang="pt-BR" dirty="0">
                <a:solidFill>
                  <a:schemeClr val="bg1"/>
                </a:solidFill>
              </a:rPr>
              <a:t> do corpo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33984" y="1467468"/>
            <a:ext cx="1983235" cy="93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dirty="0">
                <a:solidFill>
                  <a:schemeClr val="bg1"/>
                </a:solidFill>
              </a:rPr>
              <a:t>Esporte </a:t>
            </a:r>
            <a:r>
              <a:rPr lang="pt-BR" b="1" dirty="0">
                <a:solidFill>
                  <a:srgbClr val="FFF32A"/>
                </a:solidFill>
              </a:rPr>
              <a:t>praticado</a:t>
            </a:r>
            <a:br>
              <a:rPr lang="pt-BR" b="1" dirty="0">
                <a:solidFill>
                  <a:srgbClr val="FFF32A"/>
                </a:solidFill>
              </a:rPr>
            </a:br>
            <a:r>
              <a:rPr lang="pt-BR" b="1" dirty="0">
                <a:solidFill>
                  <a:srgbClr val="FFF32A"/>
                </a:solidFill>
              </a:rPr>
              <a:t>na água</a:t>
            </a:r>
            <a:r>
              <a:rPr lang="pt-BR" dirty="0">
                <a:solidFill>
                  <a:schemeClr val="bg1"/>
                </a:solidFill>
              </a:rPr>
              <a:t> (rios, lagos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e oceano)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798408" y="1877378"/>
            <a:ext cx="2270109" cy="93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b="1" dirty="0">
                <a:solidFill>
                  <a:schemeClr val="bg1"/>
                </a:solidFill>
              </a:rPr>
              <a:t>Utiliza pás </a:t>
            </a:r>
            <a:r>
              <a:rPr lang="pt-BR" dirty="0">
                <a:solidFill>
                  <a:schemeClr val="bg1"/>
                </a:solidFill>
              </a:rPr>
              <a:t>para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movimentar um barco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b="1" dirty="0">
                <a:solidFill>
                  <a:srgbClr val="FFF32A"/>
                </a:solidFill>
              </a:rPr>
              <a:t>alta velocidade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101462" y="1336270"/>
            <a:ext cx="1831574" cy="93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dirty="0">
                <a:solidFill>
                  <a:schemeClr val="bg1"/>
                </a:solidFill>
              </a:rPr>
              <a:t>Individual, </a:t>
            </a:r>
            <a:r>
              <a:rPr lang="pt-BR" b="1" dirty="0">
                <a:solidFill>
                  <a:srgbClr val="FFF32A"/>
                </a:solidFill>
              </a:rPr>
              <a:t>dupla,</a:t>
            </a:r>
            <a:br>
              <a:rPr lang="pt-BR" b="1" dirty="0">
                <a:solidFill>
                  <a:srgbClr val="FFF32A"/>
                </a:solidFill>
              </a:rPr>
            </a:br>
            <a:r>
              <a:rPr lang="pt-BR" b="1" dirty="0">
                <a:solidFill>
                  <a:srgbClr val="FFF32A"/>
                </a:solidFill>
              </a:rPr>
              <a:t>quatro</a:t>
            </a:r>
            <a:r>
              <a:rPr lang="pt-BR" dirty="0">
                <a:solidFill>
                  <a:schemeClr val="bg1"/>
                </a:solidFill>
              </a:rPr>
              <a:t> ou até 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oito remadores</a:t>
            </a:r>
          </a:p>
        </p:txBody>
      </p:sp>
      <p:cxnSp>
        <p:nvCxnSpPr>
          <p:cNvPr id="23" name="Conector reto 22"/>
          <p:cNvCxnSpPr>
            <a:cxnSpLocks/>
          </p:cNvCxnSpPr>
          <p:nvPr/>
        </p:nvCxnSpPr>
        <p:spPr>
          <a:xfrm>
            <a:off x="3922063" y="2879935"/>
            <a:ext cx="22799" cy="1751949"/>
          </a:xfrm>
          <a:prstGeom prst="line">
            <a:avLst/>
          </a:prstGeom>
          <a:ln w="19050">
            <a:solidFill>
              <a:srgbClr val="FFF32A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cxnSpLocks/>
          </p:cNvCxnSpPr>
          <p:nvPr/>
        </p:nvCxnSpPr>
        <p:spPr>
          <a:xfrm>
            <a:off x="6007435" y="2344901"/>
            <a:ext cx="18093" cy="1390324"/>
          </a:xfrm>
          <a:prstGeom prst="line">
            <a:avLst/>
          </a:prstGeom>
          <a:ln w="19050">
            <a:solidFill>
              <a:srgbClr val="FFF32A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cxnSpLocks/>
          </p:cNvCxnSpPr>
          <p:nvPr/>
        </p:nvCxnSpPr>
        <p:spPr>
          <a:xfrm>
            <a:off x="8096583" y="2655026"/>
            <a:ext cx="19629" cy="1508334"/>
          </a:xfrm>
          <a:prstGeom prst="line">
            <a:avLst/>
          </a:prstGeom>
          <a:ln w="19050">
            <a:solidFill>
              <a:srgbClr val="FFF32A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cxnSpLocks/>
          </p:cNvCxnSpPr>
          <p:nvPr/>
        </p:nvCxnSpPr>
        <p:spPr>
          <a:xfrm>
            <a:off x="1815787" y="2442556"/>
            <a:ext cx="15475" cy="1189157"/>
          </a:xfrm>
          <a:prstGeom prst="line">
            <a:avLst/>
          </a:prstGeom>
          <a:ln w="19050">
            <a:solidFill>
              <a:srgbClr val="FFF32A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24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83835" y="378867"/>
            <a:ext cx="5128437" cy="38911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QUEM PODE REMAR?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12" y="1635614"/>
            <a:ext cx="3001021" cy="2507146"/>
          </a:xfrm>
          <a:prstGeom prst="parallelogram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409" y="1836101"/>
            <a:ext cx="3075725" cy="2391827"/>
          </a:xfrm>
          <a:prstGeom prst="parallelogram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348" y="1429394"/>
            <a:ext cx="3168206" cy="2537250"/>
          </a:xfrm>
          <a:prstGeom prst="parallelogram">
            <a:avLst/>
          </a:prstGeom>
        </p:spPr>
      </p:pic>
      <p:sp>
        <p:nvSpPr>
          <p:cNvPr id="17" name="Paralelogramo 16"/>
          <p:cNvSpPr/>
          <p:nvPr/>
        </p:nvSpPr>
        <p:spPr>
          <a:xfrm>
            <a:off x="1351669" y="3952032"/>
            <a:ext cx="1372959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FEMININO</a:t>
            </a: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3208" y="6498374"/>
            <a:ext cx="2408886" cy="27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50" dirty="0">
                <a:solidFill>
                  <a:schemeClr val="bg1"/>
                </a:solidFill>
              </a:rPr>
              <a:t>Fotos: </a:t>
            </a:r>
            <a:r>
              <a:rPr lang="pt-BR" sz="1050" dirty="0" err="1">
                <a:solidFill>
                  <a:schemeClr val="bg1"/>
                </a:solidFill>
              </a:rPr>
              <a:t>SSPress</a:t>
            </a:r>
            <a:r>
              <a:rPr lang="pt-BR" sz="1050" dirty="0">
                <a:solidFill>
                  <a:schemeClr val="bg1"/>
                </a:solidFill>
              </a:rPr>
              <a:t>, Paulo </a:t>
            </a:r>
            <a:r>
              <a:rPr lang="pt-BR" sz="1050" dirty="0" err="1">
                <a:solidFill>
                  <a:schemeClr val="bg1"/>
                </a:solidFill>
              </a:rPr>
              <a:t>Cavera</a:t>
            </a:r>
            <a:r>
              <a:rPr lang="pt-BR" sz="1050" dirty="0">
                <a:solidFill>
                  <a:schemeClr val="bg1"/>
                </a:solidFill>
              </a:rPr>
              <a:t>, FISA</a:t>
            </a:r>
          </a:p>
        </p:txBody>
      </p:sp>
      <p:sp>
        <p:nvSpPr>
          <p:cNvPr id="27" name="Paralelogramo 26"/>
          <p:cNvSpPr/>
          <p:nvPr/>
        </p:nvSpPr>
        <p:spPr>
          <a:xfrm>
            <a:off x="3856487" y="3729346"/>
            <a:ext cx="1672279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MASCULINO</a:t>
            </a:r>
          </a:p>
        </p:txBody>
      </p:sp>
      <p:sp>
        <p:nvSpPr>
          <p:cNvPr id="28" name="Paralelogramo 27"/>
          <p:cNvSpPr/>
          <p:nvPr/>
        </p:nvSpPr>
        <p:spPr>
          <a:xfrm>
            <a:off x="6698334" y="4014907"/>
            <a:ext cx="1076835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MISTO</a:t>
            </a:r>
          </a:p>
        </p:txBody>
      </p:sp>
      <p:grpSp>
        <p:nvGrpSpPr>
          <p:cNvPr id="29" name="Agrupar 28"/>
          <p:cNvGrpSpPr/>
          <p:nvPr/>
        </p:nvGrpSpPr>
        <p:grpSpPr>
          <a:xfrm>
            <a:off x="1266966" y="4787896"/>
            <a:ext cx="7365719" cy="1175067"/>
            <a:chOff x="1048020" y="4779280"/>
            <a:chExt cx="7365719" cy="1175067"/>
          </a:xfrm>
        </p:grpSpPr>
        <p:sp>
          <p:nvSpPr>
            <p:cNvPr id="13" name="Título 1"/>
            <p:cNvSpPr txBox="1">
              <a:spLocks/>
            </p:cNvSpPr>
            <p:nvPr/>
          </p:nvSpPr>
          <p:spPr>
            <a:xfrm>
              <a:off x="1230931" y="4929518"/>
              <a:ext cx="1123793" cy="4668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211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89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2400" b="1" dirty="0">
                  <a:solidFill>
                    <a:schemeClr val="bg1"/>
                  </a:solidFill>
                </a:rPr>
                <a:t>JÚNIOR</a:t>
              </a:r>
            </a:p>
          </p:txBody>
        </p:sp>
        <p:cxnSp>
          <p:nvCxnSpPr>
            <p:cNvPr id="19" name="Conector de Seta Reta 18"/>
            <p:cNvCxnSpPr/>
            <p:nvPr/>
          </p:nvCxnSpPr>
          <p:spPr>
            <a:xfrm>
              <a:off x="2539623" y="5248866"/>
              <a:ext cx="578646" cy="0"/>
            </a:xfrm>
            <a:prstGeom prst="straightConnector1">
              <a:avLst/>
            </a:prstGeom>
            <a:ln w="19050" cap="sq">
              <a:solidFill>
                <a:srgbClr val="FFF3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ítulo 1"/>
            <p:cNvSpPr txBox="1">
              <a:spLocks/>
            </p:cNvSpPr>
            <p:nvPr/>
          </p:nvSpPr>
          <p:spPr>
            <a:xfrm>
              <a:off x="1168844" y="5243638"/>
              <a:ext cx="1247966" cy="4668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211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89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2000" dirty="0">
                  <a:solidFill>
                    <a:schemeClr val="bg1"/>
                  </a:solidFill>
                  <a:latin typeface="+mn-lt"/>
                </a:rPr>
                <a:t>Até 18 anos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048020" y="4779280"/>
              <a:ext cx="1491603" cy="1004738"/>
            </a:xfrm>
            <a:prstGeom prst="rect">
              <a:avLst/>
            </a:prstGeom>
            <a:noFill/>
            <a:ln w="15875">
              <a:solidFill>
                <a:srgbClr val="FFF32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20" name="Agrupar 19"/>
            <p:cNvGrpSpPr/>
            <p:nvPr/>
          </p:nvGrpSpPr>
          <p:grpSpPr>
            <a:xfrm>
              <a:off x="3103212" y="4894318"/>
              <a:ext cx="1247966" cy="774662"/>
              <a:chOff x="3256715" y="4877762"/>
              <a:chExt cx="1247966" cy="774662"/>
            </a:xfrm>
          </p:grpSpPr>
          <p:sp>
            <p:nvSpPr>
              <p:cNvPr id="15" name="Título 1"/>
              <p:cNvSpPr txBox="1">
                <a:spLocks/>
              </p:cNvSpPr>
              <p:nvPr/>
            </p:nvSpPr>
            <p:spPr>
              <a:xfrm>
                <a:off x="3279855" y="4877762"/>
                <a:ext cx="1218607" cy="4668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211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89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2400" b="1" dirty="0">
                    <a:solidFill>
                      <a:schemeClr val="bg1"/>
                    </a:solidFill>
                  </a:rPr>
                  <a:t>SUB 23</a:t>
                </a:r>
              </a:p>
            </p:txBody>
          </p:sp>
          <p:sp>
            <p:nvSpPr>
              <p:cNvPr id="23" name="Título 1"/>
              <p:cNvSpPr txBox="1">
                <a:spLocks/>
              </p:cNvSpPr>
              <p:nvPr/>
            </p:nvSpPr>
            <p:spPr>
              <a:xfrm>
                <a:off x="3256715" y="5185609"/>
                <a:ext cx="1247966" cy="4668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211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89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700" dirty="0">
                    <a:solidFill>
                      <a:schemeClr val="bg1"/>
                    </a:solidFill>
                    <a:latin typeface="+mn-lt"/>
                  </a:rPr>
                  <a:t>19 até 22</a:t>
                </a:r>
              </a:p>
            </p:txBody>
          </p:sp>
        </p:grpSp>
        <p:grpSp>
          <p:nvGrpSpPr>
            <p:cNvPr id="10" name="Agrupar 9"/>
            <p:cNvGrpSpPr/>
            <p:nvPr/>
          </p:nvGrpSpPr>
          <p:grpSpPr>
            <a:xfrm>
              <a:off x="6975344" y="4854903"/>
              <a:ext cx="1438395" cy="836241"/>
              <a:chOff x="7260014" y="4736449"/>
              <a:chExt cx="1438395" cy="836241"/>
            </a:xfrm>
          </p:grpSpPr>
          <p:sp>
            <p:nvSpPr>
              <p:cNvPr id="16" name="Título 1"/>
              <p:cNvSpPr txBox="1">
                <a:spLocks/>
              </p:cNvSpPr>
              <p:nvPr/>
            </p:nvSpPr>
            <p:spPr>
              <a:xfrm>
                <a:off x="7260014" y="4736449"/>
                <a:ext cx="1438395" cy="5769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211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89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2400" b="1" dirty="0">
                    <a:solidFill>
                      <a:schemeClr val="bg1"/>
                    </a:solidFill>
                  </a:rPr>
                  <a:t>MASTER</a:t>
                </a:r>
              </a:p>
            </p:txBody>
          </p:sp>
          <p:sp>
            <p:nvSpPr>
              <p:cNvPr id="24" name="Título 1"/>
              <p:cNvSpPr txBox="1">
                <a:spLocks/>
              </p:cNvSpPr>
              <p:nvPr/>
            </p:nvSpPr>
            <p:spPr>
              <a:xfrm>
                <a:off x="7355228" y="5105875"/>
                <a:ext cx="1247966" cy="4668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211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89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700" dirty="0">
                    <a:solidFill>
                      <a:schemeClr val="bg1"/>
                    </a:solidFill>
                    <a:latin typeface="+mn-lt"/>
                  </a:rPr>
                  <a:t>27 ou +</a:t>
                </a:r>
              </a:p>
            </p:txBody>
          </p:sp>
        </p:grpSp>
        <p:grpSp>
          <p:nvGrpSpPr>
            <p:cNvPr id="18" name="Agrupar 17"/>
            <p:cNvGrpSpPr/>
            <p:nvPr/>
          </p:nvGrpSpPr>
          <p:grpSpPr>
            <a:xfrm>
              <a:off x="4893491" y="4885692"/>
              <a:ext cx="1530441" cy="1068655"/>
              <a:chOff x="5046602" y="4775995"/>
              <a:chExt cx="1530441" cy="1068655"/>
            </a:xfrm>
          </p:grpSpPr>
          <p:sp>
            <p:nvSpPr>
              <p:cNvPr id="14" name="Título 1"/>
              <p:cNvSpPr txBox="1">
                <a:spLocks/>
              </p:cNvSpPr>
              <p:nvPr/>
            </p:nvSpPr>
            <p:spPr>
              <a:xfrm>
                <a:off x="5046602" y="4775995"/>
                <a:ext cx="1524528" cy="4574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211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89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2400" b="1" dirty="0">
                    <a:solidFill>
                      <a:schemeClr val="bg1"/>
                    </a:solidFill>
                  </a:rPr>
                  <a:t>SÊNIOR</a:t>
                </a:r>
                <a:endParaRPr lang="pt-BR" sz="2400" b="1" u="sng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ítulo 1"/>
              <p:cNvSpPr txBox="1">
                <a:spLocks/>
              </p:cNvSpPr>
              <p:nvPr/>
            </p:nvSpPr>
            <p:spPr>
              <a:xfrm>
                <a:off x="5193675" y="5081231"/>
                <a:ext cx="1247966" cy="4668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211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89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700" dirty="0">
                    <a:solidFill>
                      <a:schemeClr val="bg1"/>
                    </a:solidFill>
                    <a:latin typeface="+mn-lt"/>
                  </a:rPr>
                  <a:t>19 até 27</a:t>
                </a:r>
              </a:p>
            </p:txBody>
          </p:sp>
          <p:sp>
            <p:nvSpPr>
              <p:cNvPr id="30" name="Título 1"/>
              <p:cNvSpPr txBox="1">
                <a:spLocks/>
              </p:cNvSpPr>
              <p:nvPr/>
            </p:nvSpPr>
            <p:spPr>
              <a:xfrm>
                <a:off x="5058273" y="5377835"/>
                <a:ext cx="1518770" cy="4668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211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89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2000" b="1" dirty="0">
                    <a:solidFill>
                      <a:srgbClr val="FFF32A"/>
                    </a:solidFill>
                    <a:latin typeface="+mn-lt"/>
                  </a:rPr>
                  <a:t>Nível Olímpico</a:t>
                </a:r>
              </a:p>
            </p:txBody>
          </p:sp>
        </p:grpSp>
        <p:cxnSp>
          <p:nvCxnSpPr>
            <p:cNvPr id="34" name="Conector de Seta Reta 33"/>
            <p:cNvCxnSpPr/>
            <p:nvPr/>
          </p:nvCxnSpPr>
          <p:spPr>
            <a:xfrm>
              <a:off x="4338694" y="5248866"/>
              <a:ext cx="578646" cy="0"/>
            </a:xfrm>
            <a:prstGeom prst="straightConnector1">
              <a:avLst/>
            </a:prstGeom>
            <a:ln w="19050" cap="sq">
              <a:solidFill>
                <a:srgbClr val="FFF3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35"/>
            <p:cNvCxnSpPr/>
            <p:nvPr/>
          </p:nvCxnSpPr>
          <p:spPr>
            <a:xfrm>
              <a:off x="6411754" y="5248866"/>
              <a:ext cx="578646" cy="0"/>
            </a:xfrm>
            <a:prstGeom prst="straightConnector1">
              <a:avLst/>
            </a:prstGeom>
            <a:ln w="19050" cap="sq">
              <a:solidFill>
                <a:srgbClr val="FFF3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526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383835" y="378867"/>
            <a:ext cx="5128437" cy="38911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BENEFÍCIOS DO REMO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3208" y="6498374"/>
            <a:ext cx="2408886" cy="27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50" dirty="0">
                <a:solidFill>
                  <a:schemeClr val="bg1"/>
                </a:solidFill>
              </a:rPr>
              <a:t>Fotos: Paulo </a:t>
            </a:r>
            <a:r>
              <a:rPr lang="pt-BR" sz="1050" dirty="0" err="1">
                <a:solidFill>
                  <a:schemeClr val="bg1"/>
                </a:solidFill>
              </a:rPr>
              <a:t>Cavera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468116" y="1829021"/>
            <a:ext cx="456061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Baixo impacto </a:t>
            </a:r>
            <a:r>
              <a:rPr lang="pt-BR" dirty="0">
                <a:solidFill>
                  <a:schemeClr val="bg1"/>
                </a:solidFill>
              </a:rPr>
              <a:t>nas articulações</a:t>
            </a:r>
          </a:p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Esporte altamente aeróbio com </a:t>
            </a:r>
            <a:r>
              <a:rPr lang="pt-BR" b="1" dirty="0">
                <a:solidFill>
                  <a:schemeClr val="bg1"/>
                </a:solidFill>
              </a:rPr>
              <a:t>raras lesões</a:t>
            </a:r>
          </a:p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Contato direto com a </a:t>
            </a:r>
            <a:r>
              <a:rPr lang="pt-BR" b="1" dirty="0">
                <a:solidFill>
                  <a:schemeClr val="bg1"/>
                </a:solidFill>
              </a:rPr>
              <a:t>natureza</a:t>
            </a:r>
            <a:r>
              <a:rPr lang="pt-BR" dirty="0">
                <a:solidFill>
                  <a:schemeClr val="bg1"/>
                </a:solidFill>
              </a:rPr>
              <a:t>, esporte praticado ao ar livre</a:t>
            </a:r>
          </a:p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Boa forma física, estética e mais </a:t>
            </a:r>
            <a:r>
              <a:rPr lang="pt-BR" b="1" dirty="0">
                <a:solidFill>
                  <a:schemeClr val="bg1"/>
                </a:solidFill>
              </a:rPr>
              <a:t>foco</a:t>
            </a:r>
            <a:r>
              <a:rPr lang="pt-BR" dirty="0">
                <a:solidFill>
                  <a:schemeClr val="bg1"/>
                </a:solidFill>
              </a:rPr>
              <a:t> para alcançar seus </a:t>
            </a:r>
            <a:r>
              <a:rPr lang="pt-BR" b="1" dirty="0">
                <a:solidFill>
                  <a:schemeClr val="bg1"/>
                </a:solidFill>
              </a:rPr>
              <a:t>objetivos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920" y="1613672"/>
            <a:ext cx="3197952" cy="3429384"/>
          </a:xfrm>
          <a:prstGeom prst="parallelogram">
            <a:avLst/>
          </a:prstGeom>
        </p:spPr>
      </p:pic>
      <p:sp>
        <p:nvSpPr>
          <p:cNvPr id="19" name="Paralelogramo 18"/>
          <p:cNvSpPr/>
          <p:nvPr/>
        </p:nvSpPr>
        <p:spPr>
          <a:xfrm>
            <a:off x="4468116" y="1393866"/>
            <a:ext cx="1496250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ESPORTE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468116" y="4892140"/>
            <a:ext cx="4560615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Crescimento</a:t>
            </a:r>
            <a:r>
              <a:rPr lang="pt-BR" dirty="0">
                <a:solidFill>
                  <a:schemeClr val="bg1"/>
                </a:solidFill>
              </a:rPr>
              <a:t> e participação em campeonatos nacionais e </a:t>
            </a:r>
            <a:r>
              <a:rPr lang="pt-BR" b="1" dirty="0">
                <a:solidFill>
                  <a:schemeClr val="bg1"/>
                </a:solidFill>
              </a:rPr>
              <a:t>internacionais</a:t>
            </a:r>
          </a:p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Bolsa Atleta </a:t>
            </a:r>
            <a:r>
              <a:rPr lang="pt-BR" dirty="0">
                <a:solidFill>
                  <a:schemeClr val="bg1"/>
                </a:solidFill>
              </a:rPr>
              <a:t>do Governo Federal</a:t>
            </a:r>
          </a:p>
        </p:txBody>
      </p:sp>
      <p:sp>
        <p:nvSpPr>
          <p:cNvPr id="21" name="Paralelogramo 20"/>
          <p:cNvSpPr/>
          <p:nvPr/>
        </p:nvSpPr>
        <p:spPr>
          <a:xfrm>
            <a:off x="4468116" y="4402553"/>
            <a:ext cx="1651376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CARREIRA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08" y="3792902"/>
            <a:ext cx="2816140" cy="2242854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61411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383835" y="378867"/>
            <a:ext cx="5128437" cy="38911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EQUIPAMENTOS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3208" y="6498374"/>
            <a:ext cx="2408886" cy="27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50" dirty="0">
                <a:solidFill>
                  <a:schemeClr val="bg1"/>
                </a:solidFill>
              </a:rPr>
              <a:t>Fotos: Paulo </a:t>
            </a:r>
            <a:r>
              <a:rPr lang="pt-BR" sz="1050" dirty="0" err="1">
                <a:solidFill>
                  <a:schemeClr val="bg1"/>
                </a:solidFill>
              </a:rPr>
              <a:t>Cavera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658236" y="4792451"/>
            <a:ext cx="1979513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pt-BR" dirty="0">
                <a:solidFill>
                  <a:schemeClr val="bg1"/>
                </a:solidFill>
              </a:rPr>
              <a:t>Macaquinho</a:t>
            </a:r>
          </a:p>
          <a:p>
            <a:pPr algn="ctr">
              <a:spcAft>
                <a:spcPts val="500"/>
              </a:spcAft>
            </a:pPr>
            <a:r>
              <a:rPr lang="pt-BR" dirty="0">
                <a:solidFill>
                  <a:schemeClr val="bg1"/>
                </a:solidFill>
              </a:rPr>
              <a:t>Segunda Pele (para praticar no frio)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04027" y="4550637"/>
            <a:ext cx="1709666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pt-BR" dirty="0" err="1">
                <a:solidFill>
                  <a:schemeClr val="bg1"/>
                </a:solidFill>
              </a:rPr>
              <a:t>Skiff</a:t>
            </a:r>
            <a:r>
              <a:rPr lang="pt-BR" dirty="0">
                <a:solidFill>
                  <a:schemeClr val="bg1"/>
                </a:solidFill>
              </a:rPr>
              <a:t>/</a:t>
            </a:r>
            <a:r>
              <a:rPr lang="pt-BR" dirty="0" err="1">
                <a:solidFill>
                  <a:schemeClr val="bg1"/>
                </a:solidFill>
              </a:rPr>
              <a:t>Canoe</a:t>
            </a:r>
            <a:endParaRPr lang="pt-BR" dirty="0">
              <a:solidFill>
                <a:schemeClr val="bg1"/>
              </a:solidFill>
            </a:endParaRPr>
          </a:p>
          <a:p>
            <a:pPr algn="ctr">
              <a:spcAft>
                <a:spcPts val="500"/>
              </a:spcAft>
            </a:pPr>
            <a:r>
              <a:rPr lang="pt-BR" dirty="0">
                <a:solidFill>
                  <a:schemeClr val="bg1"/>
                </a:solidFill>
              </a:rPr>
              <a:t>Pás de Remo</a:t>
            </a:r>
          </a:p>
          <a:p>
            <a:pPr algn="ctr">
              <a:spcAft>
                <a:spcPts val="500"/>
              </a:spcAft>
            </a:pPr>
            <a:r>
              <a:rPr lang="pt-BR" dirty="0">
                <a:solidFill>
                  <a:schemeClr val="bg1"/>
                </a:solidFill>
              </a:rPr>
              <a:t>Sapatos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287819" y="5147742"/>
            <a:ext cx="1703776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pt-BR" dirty="0">
                <a:solidFill>
                  <a:schemeClr val="bg1"/>
                </a:solidFill>
              </a:rPr>
              <a:t>Protetor Solar</a:t>
            </a:r>
          </a:p>
          <a:p>
            <a:pPr algn="ctr">
              <a:spcAft>
                <a:spcPts val="500"/>
              </a:spcAft>
            </a:pPr>
            <a:r>
              <a:rPr lang="pt-BR" dirty="0">
                <a:solidFill>
                  <a:schemeClr val="bg1"/>
                </a:solidFill>
              </a:rPr>
              <a:t>Óculos de Sol</a:t>
            </a:r>
          </a:p>
          <a:p>
            <a:pPr algn="ctr">
              <a:spcAft>
                <a:spcPts val="500"/>
              </a:spcAft>
            </a:pPr>
            <a:r>
              <a:rPr lang="pt-BR" dirty="0">
                <a:solidFill>
                  <a:schemeClr val="bg1"/>
                </a:solidFill>
              </a:rPr>
              <a:t>Boné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987" y="1481409"/>
            <a:ext cx="3096000" cy="2455755"/>
          </a:xfrm>
          <a:prstGeom prst="parallelogram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4834" y="2108982"/>
            <a:ext cx="3099839" cy="2423045"/>
          </a:xfrm>
          <a:prstGeom prst="parallelogram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306" y="1784349"/>
            <a:ext cx="3088258" cy="2423045"/>
          </a:xfrm>
          <a:prstGeom prst="parallelogram">
            <a:avLst/>
          </a:prstGeom>
        </p:spPr>
      </p:pic>
      <p:sp>
        <p:nvSpPr>
          <p:cNvPr id="18" name="Paralelogramo 17"/>
          <p:cNvSpPr/>
          <p:nvPr/>
        </p:nvSpPr>
        <p:spPr>
          <a:xfrm>
            <a:off x="6401935" y="4342845"/>
            <a:ext cx="1492797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PROTEÇÃO</a:t>
            </a:r>
          </a:p>
        </p:txBody>
      </p:sp>
      <p:cxnSp>
        <p:nvCxnSpPr>
          <p:cNvPr id="22" name="Conector de Seta Reta 21"/>
          <p:cNvCxnSpPr>
            <a:cxnSpLocks/>
          </p:cNvCxnSpPr>
          <p:nvPr/>
        </p:nvCxnSpPr>
        <p:spPr>
          <a:xfrm rot="5400000">
            <a:off x="1769949" y="4194478"/>
            <a:ext cx="578646" cy="0"/>
          </a:xfrm>
          <a:prstGeom prst="straightConnector1">
            <a:avLst/>
          </a:prstGeom>
          <a:ln w="19050" cap="sq">
            <a:solidFill>
              <a:srgbClr val="FFF3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cxnSpLocks/>
          </p:cNvCxnSpPr>
          <p:nvPr/>
        </p:nvCxnSpPr>
        <p:spPr>
          <a:xfrm rot="5400000">
            <a:off x="4361920" y="4448453"/>
            <a:ext cx="578646" cy="0"/>
          </a:xfrm>
          <a:prstGeom prst="straightConnector1">
            <a:avLst/>
          </a:prstGeom>
          <a:ln w="19050" cap="sq">
            <a:solidFill>
              <a:srgbClr val="FFF3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cxnSpLocks/>
          </p:cNvCxnSpPr>
          <p:nvPr/>
        </p:nvCxnSpPr>
        <p:spPr>
          <a:xfrm rot="5400000">
            <a:off x="6850384" y="4815413"/>
            <a:ext cx="578646" cy="0"/>
          </a:xfrm>
          <a:prstGeom prst="straightConnector1">
            <a:avLst/>
          </a:prstGeom>
          <a:ln w="19050" cap="sq">
            <a:solidFill>
              <a:srgbClr val="FFF3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elogramo 18"/>
          <p:cNvSpPr/>
          <p:nvPr/>
        </p:nvSpPr>
        <p:spPr>
          <a:xfrm>
            <a:off x="1436037" y="3746644"/>
            <a:ext cx="1245647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BARCO</a:t>
            </a:r>
          </a:p>
        </p:txBody>
      </p:sp>
      <p:sp>
        <p:nvSpPr>
          <p:cNvPr id="21" name="Paralelogramo 20"/>
          <p:cNvSpPr/>
          <p:nvPr/>
        </p:nvSpPr>
        <p:spPr>
          <a:xfrm>
            <a:off x="3864212" y="3980206"/>
            <a:ext cx="1584813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UNIFORME</a:t>
            </a:r>
          </a:p>
        </p:txBody>
      </p:sp>
    </p:spTree>
    <p:extLst>
      <p:ext uri="{BB962C8B-B14F-4D97-AF65-F5344CB8AC3E}">
        <p14:creationId xmlns:p14="http://schemas.microsoft.com/office/powerpoint/2010/main" val="182445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383835" y="378867"/>
            <a:ext cx="5128437" cy="38911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UM DIA DE TREINO</a:t>
            </a:r>
          </a:p>
        </p:txBody>
      </p:sp>
      <p:cxnSp>
        <p:nvCxnSpPr>
          <p:cNvPr id="37" name="Conector de Seta Reta 36"/>
          <p:cNvCxnSpPr>
            <a:cxnSpLocks/>
          </p:cNvCxnSpPr>
          <p:nvPr/>
        </p:nvCxnSpPr>
        <p:spPr>
          <a:xfrm rot="5400000">
            <a:off x="2683939" y="3551095"/>
            <a:ext cx="578646" cy="0"/>
          </a:xfrm>
          <a:prstGeom prst="straightConnector1">
            <a:avLst/>
          </a:prstGeom>
          <a:ln w="19050" cap="sq">
            <a:solidFill>
              <a:srgbClr val="FFF3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cxnSpLocks/>
          </p:cNvCxnSpPr>
          <p:nvPr/>
        </p:nvCxnSpPr>
        <p:spPr>
          <a:xfrm rot="5400000">
            <a:off x="2683939" y="2442316"/>
            <a:ext cx="578646" cy="0"/>
          </a:xfrm>
          <a:prstGeom prst="straightConnector1">
            <a:avLst/>
          </a:prstGeom>
          <a:ln w="19050" cap="sq">
            <a:solidFill>
              <a:srgbClr val="FFF3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elogramo 18"/>
          <p:cNvSpPr/>
          <p:nvPr/>
        </p:nvSpPr>
        <p:spPr>
          <a:xfrm>
            <a:off x="1803262" y="1714861"/>
            <a:ext cx="2340000" cy="54000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sz="2000" b="1" i="1" dirty="0">
                <a:solidFill>
                  <a:srgbClr val="005BAA"/>
                </a:solidFill>
              </a:rPr>
              <a:t>ALONGAMENTO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347131" y="1630918"/>
            <a:ext cx="374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000" b="1" dirty="0">
                <a:solidFill>
                  <a:schemeClr val="bg1"/>
                </a:solidFill>
              </a:rPr>
              <a:t>10 minutos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antes dos exercícios</a:t>
            </a:r>
          </a:p>
        </p:txBody>
      </p:sp>
      <p:sp>
        <p:nvSpPr>
          <p:cNvPr id="14" name="Paralelogramo 13"/>
          <p:cNvSpPr/>
          <p:nvPr/>
        </p:nvSpPr>
        <p:spPr>
          <a:xfrm>
            <a:off x="1803262" y="2851156"/>
            <a:ext cx="2340000" cy="54000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sz="2000" b="1" i="1" dirty="0">
                <a:solidFill>
                  <a:srgbClr val="005BAA"/>
                </a:solidFill>
              </a:rPr>
              <a:t>GINÁSTICA</a:t>
            </a:r>
          </a:p>
        </p:txBody>
      </p:sp>
      <p:sp>
        <p:nvSpPr>
          <p:cNvPr id="16" name="Paralelogramo 15"/>
          <p:cNvSpPr/>
          <p:nvPr/>
        </p:nvSpPr>
        <p:spPr>
          <a:xfrm>
            <a:off x="1803262" y="3987451"/>
            <a:ext cx="2340000" cy="54000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sz="2000" b="1" i="1" dirty="0">
                <a:solidFill>
                  <a:srgbClr val="005BAA"/>
                </a:solidFill>
              </a:rPr>
              <a:t>REMO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347132" y="3903508"/>
            <a:ext cx="374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000" b="1" dirty="0">
                <a:solidFill>
                  <a:schemeClr val="bg1"/>
                </a:solidFill>
              </a:rPr>
              <a:t>30 a 45 minutos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treino dentro da água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347131" y="2767213"/>
            <a:ext cx="374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000" b="1" dirty="0">
                <a:solidFill>
                  <a:schemeClr val="bg1"/>
                </a:solidFill>
              </a:rPr>
              <a:t>20 a 30 minutos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exercícios aeróbicos e musculação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2304161" y="5012468"/>
            <a:ext cx="4860000" cy="936000"/>
          </a:xfrm>
          <a:prstGeom prst="rect">
            <a:avLst/>
          </a:prstGeom>
          <a:noFill/>
          <a:ln w="15875">
            <a:solidFill>
              <a:srgbClr val="FFF32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2453854" y="5188081"/>
            <a:ext cx="4560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sz="1600" b="1" dirty="0">
                <a:solidFill>
                  <a:schemeClr val="bg1"/>
                </a:solidFill>
              </a:rPr>
              <a:t>Antes de treinar na água</a:t>
            </a:r>
            <a:r>
              <a:rPr lang="pt-BR" sz="1600" dirty="0">
                <a:solidFill>
                  <a:schemeClr val="bg1"/>
                </a:solidFill>
              </a:rPr>
              <a:t>, os novos atletas precisam passar por aulas teóricas e de </a:t>
            </a:r>
            <a:r>
              <a:rPr lang="pt-BR" sz="1600" b="1" dirty="0">
                <a:solidFill>
                  <a:schemeClr val="bg1"/>
                </a:solidFill>
              </a:rPr>
              <a:t>segurança</a:t>
            </a:r>
          </a:p>
        </p:txBody>
      </p:sp>
    </p:spTree>
    <p:extLst>
      <p:ext uri="{BB962C8B-B14F-4D97-AF65-F5344CB8AC3E}">
        <p14:creationId xmlns:p14="http://schemas.microsoft.com/office/powerpoint/2010/main" val="324442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383835" y="378867"/>
            <a:ext cx="5128437" cy="38911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REMO PELO BRASIL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3208" y="6498374"/>
            <a:ext cx="3508130" cy="27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50" dirty="0">
                <a:solidFill>
                  <a:schemeClr val="bg1"/>
                </a:solidFill>
              </a:rPr>
              <a:t>Fotos: </a:t>
            </a:r>
            <a:r>
              <a:rPr lang="pt-BR" sz="1050" dirty="0" err="1">
                <a:solidFill>
                  <a:schemeClr val="bg1"/>
                </a:solidFill>
              </a:rPr>
              <a:t>Séfora</a:t>
            </a:r>
            <a:r>
              <a:rPr lang="pt-BR" sz="1050" dirty="0">
                <a:solidFill>
                  <a:schemeClr val="bg1"/>
                </a:solidFill>
              </a:rPr>
              <a:t> Dantas, </a:t>
            </a:r>
            <a:r>
              <a:rPr lang="pt-BR" sz="1050" dirty="0" err="1">
                <a:solidFill>
                  <a:schemeClr val="bg1"/>
                </a:solidFill>
              </a:rPr>
              <a:t>Rozilene</a:t>
            </a:r>
            <a:r>
              <a:rPr lang="pt-BR" sz="1050" dirty="0">
                <a:solidFill>
                  <a:schemeClr val="bg1"/>
                </a:solidFill>
              </a:rPr>
              <a:t> Xavier, Paulo </a:t>
            </a:r>
            <a:r>
              <a:rPr lang="pt-BR" sz="1050" dirty="0" err="1">
                <a:solidFill>
                  <a:schemeClr val="bg1"/>
                </a:solidFill>
              </a:rPr>
              <a:t>Cavera</a:t>
            </a:r>
            <a:r>
              <a:rPr lang="pt-BR" sz="1050" dirty="0">
                <a:solidFill>
                  <a:schemeClr val="bg1"/>
                </a:solidFill>
              </a:rPr>
              <a:t>, </a:t>
            </a:r>
            <a:r>
              <a:rPr lang="pt-BR" sz="1050" dirty="0" err="1">
                <a:solidFill>
                  <a:schemeClr val="bg1"/>
                </a:solidFill>
              </a:rPr>
              <a:t>SSPress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009814" y="4637765"/>
            <a:ext cx="2651107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dirty="0">
                <a:solidFill>
                  <a:schemeClr val="bg1"/>
                </a:solidFill>
              </a:rPr>
              <a:t>Cidades que sediaram </a:t>
            </a:r>
            <a:r>
              <a:rPr lang="pt-BR" b="1" dirty="0">
                <a:solidFill>
                  <a:schemeClr val="bg1"/>
                </a:solidFill>
              </a:rPr>
              <a:t>provas para atletas Júnior</a:t>
            </a:r>
            <a:r>
              <a:rPr lang="pt-BR" dirty="0">
                <a:solidFill>
                  <a:schemeClr val="bg1"/>
                </a:solidFill>
              </a:rPr>
              <a:t> em 2015 e 2016</a:t>
            </a:r>
          </a:p>
          <a:p>
            <a:pPr algn="ctr">
              <a:spcAft>
                <a:spcPts val="1000"/>
              </a:spcAft>
            </a:pPr>
            <a:r>
              <a:rPr lang="pt-BR" i="1" dirty="0">
                <a:solidFill>
                  <a:schemeClr val="bg1"/>
                </a:solidFill>
              </a:rPr>
              <a:t>Os atletas competem pelo seu clube de origem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5942" y="1625650"/>
            <a:ext cx="3032067" cy="2640582"/>
          </a:xfrm>
          <a:prstGeom prst="parallelogram">
            <a:avLst>
              <a:gd name="adj" fmla="val 27614"/>
            </a:avLst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189" y="3351875"/>
            <a:ext cx="3334693" cy="2099608"/>
          </a:xfrm>
          <a:prstGeom prst="parallelogram">
            <a:avLst>
              <a:gd name="adj" fmla="val 27054"/>
            </a:avLst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33" y="1704578"/>
            <a:ext cx="2922404" cy="3298736"/>
          </a:xfrm>
          <a:prstGeom prst="parallelogram">
            <a:avLst>
              <a:gd name="adj" fmla="val 28663"/>
            </a:avLst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192" y="1370000"/>
            <a:ext cx="3255341" cy="1721101"/>
          </a:xfrm>
          <a:prstGeom prst="parallelogram">
            <a:avLst>
              <a:gd name="adj" fmla="val 26504"/>
            </a:avLst>
          </a:prstGeom>
        </p:spPr>
      </p:pic>
      <p:sp>
        <p:nvSpPr>
          <p:cNvPr id="19" name="Paralelogramo 18"/>
          <p:cNvSpPr/>
          <p:nvPr/>
        </p:nvSpPr>
        <p:spPr>
          <a:xfrm>
            <a:off x="6572764" y="3975098"/>
            <a:ext cx="1998654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RIO DE JANEIRO</a:t>
            </a:r>
          </a:p>
        </p:txBody>
      </p:sp>
      <p:sp>
        <p:nvSpPr>
          <p:cNvPr id="14" name="Paralelogramo 13"/>
          <p:cNvSpPr/>
          <p:nvPr/>
        </p:nvSpPr>
        <p:spPr>
          <a:xfrm>
            <a:off x="4782366" y="2806105"/>
            <a:ext cx="1602832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SÃO PAULO</a:t>
            </a:r>
          </a:p>
        </p:txBody>
      </p:sp>
      <p:sp>
        <p:nvSpPr>
          <p:cNvPr id="16" name="Paralelogramo 15"/>
          <p:cNvSpPr/>
          <p:nvPr/>
        </p:nvSpPr>
        <p:spPr>
          <a:xfrm>
            <a:off x="1450988" y="4743909"/>
            <a:ext cx="1421805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ARACAJU</a:t>
            </a:r>
          </a:p>
        </p:txBody>
      </p:sp>
      <p:sp>
        <p:nvSpPr>
          <p:cNvPr id="15" name="Paralelogramo 14"/>
          <p:cNvSpPr/>
          <p:nvPr/>
        </p:nvSpPr>
        <p:spPr>
          <a:xfrm>
            <a:off x="4274497" y="5166487"/>
            <a:ext cx="1456182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BRASÍLIA</a:t>
            </a:r>
          </a:p>
        </p:txBody>
      </p:sp>
    </p:spTree>
    <p:extLst>
      <p:ext uri="{BB962C8B-B14F-4D97-AF65-F5344CB8AC3E}">
        <p14:creationId xmlns:p14="http://schemas.microsoft.com/office/powerpoint/2010/main" val="230598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383835" y="378867"/>
            <a:ext cx="5128437" cy="38911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REMO PELO MUNDO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3208" y="6498374"/>
            <a:ext cx="2408886" cy="27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50" dirty="0">
                <a:solidFill>
                  <a:schemeClr val="bg1"/>
                </a:solidFill>
              </a:rPr>
              <a:t>Fotos: CBR, FISA, Marco Martins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88483" y="4812398"/>
            <a:ext cx="2570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dirty="0">
                <a:solidFill>
                  <a:schemeClr val="bg1"/>
                </a:solidFill>
              </a:rPr>
              <a:t>Países nos quais atletas Júnior competiram </a:t>
            </a:r>
            <a:r>
              <a:rPr lang="pt-BR" b="1" dirty="0">
                <a:solidFill>
                  <a:schemeClr val="bg1"/>
                </a:solidFill>
              </a:rPr>
              <a:t>representando o Brasil </a:t>
            </a:r>
            <a:r>
              <a:rPr lang="pt-BR" dirty="0">
                <a:solidFill>
                  <a:schemeClr val="bg1"/>
                </a:solidFill>
              </a:rPr>
              <a:t>em 2015 e 2016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686" y="1361055"/>
            <a:ext cx="3003332" cy="2152039"/>
          </a:xfrm>
          <a:prstGeom prst="parallelogram">
            <a:avLst>
              <a:gd name="adj" fmla="val 25802"/>
            </a:avLst>
          </a:prstGeom>
        </p:spPr>
      </p:pic>
      <p:sp>
        <p:nvSpPr>
          <p:cNvPr id="14" name="Paralelogramo 13"/>
          <p:cNvSpPr/>
          <p:nvPr/>
        </p:nvSpPr>
        <p:spPr>
          <a:xfrm>
            <a:off x="4959339" y="3219286"/>
            <a:ext cx="1570863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ARGENTINA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006" y="1671047"/>
            <a:ext cx="3164361" cy="2746824"/>
          </a:xfrm>
          <a:prstGeom prst="parallelogram">
            <a:avLst>
              <a:gd name="adj" fmla="val 25628"/>
            </a:avLst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512" y="3706764"/>
            <a:ext cx="2993366" cy="1995577"/>
          </a:xfrm>
          <a:prstGeom prst="parallelogram">
            <a:avLst>
              <a:gd name="adj" fmla="val 26297"/>
            </a:avLst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0700" y="2309577"/>
            <a:ext cx="3115450" cy="2824569"/>
          </a:xfrm>
          <a:prstGeom prst="parallelogram">
            <a:avLst>
              <a:gd name="adj" fmla="val 26622"/>
            </a:avLst>
          </a:prstGeom>
        </p:spPr>
      </p:pic>
      <p:sp>
        <p:nvSpPr>
          <p:cNvPr id="19" name="Paralelogramo 18"/>
          <p:cNvSpPr/>
          <p:nvPr/>
        </p:nvSpPr>
        <p:spPr>
          <a:xfrm>
            <a:off x="1950811" y="4114801"/>
            <a:ext cx="1701200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ALEMANHA</a:t>
            </a:r>
          </a:p>
        </p:txBody>
      </p:sp>
      <p:sp>
        <p:nvSpPr>
          <p:cNvPr id="16" name="Paralelogramo 15"/>
          <p:cNvSpPr/>
          <p:nvPr/>
        </p:nvSpPr>
        <p:spPr>
          <a:xfrm>
            <a:off x="4558666" y="5416440"/>
            <a:ext cx="1419446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HOLANDA</a:t>
            </a:r>
          </a:p>
        </p:txBody>
      </p:sp>
      <p:sp>
        <p:nvSpPr>
          <p:cNvPr id="15" name="Paralelogramo 14"/>
          <p:cNvSpPr/>
          <p:nvPr/>
        </p:nvSpPr>
        <p:spPr>
          <a:xfrm>
            <a:off x="7507987" y="4827391"/>
            <a:ext cx="1133620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b="1" i="1" dirty="0">
                <a:solidFill>
                  <a:srgbClr val="005BAA"/>
                </a:solidFill>
              </a:rPr>
              <a:t>SUÍÇA</a:t>
            </a:r>
          </a:p>
        </p:txBody>
      </p:sp>
    </p:spTree>
    <p:extLst>
      <p:ext uri="{BB962C8B-B14F-4D97-AF65-F5344CB8AC3E}">
        <p14:creationId xmlns:p14="http://schemas.microsoft.com/office/powerpoint/2010/main" val="360803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383835" y="378867"/>
            <a:ext cx="6370648" cy="38911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GUIA DE REMO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3208" y="6498374"/>
            <a:ext cx="2408886" cy="27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50" dirty="0">
                <a:solidFill>
                  <a:schemeClr val="bg1"/>
                </a:solidFill>
              </a:rPr>
              <a:t>Fotos: Reprodução CBR</a:t>
            </a:r>
          </a:p>
        </p:txBody>
      </p:sp>
      <p:sp>
        <p:nvSpPr>
          <p:cNvPr id="19" name="Paralelogramo 18"/>
          <p:cNvSpPr/>
          <p:nvPr/>
        </p:nvSpPr>
        <p:spPr>
          <a:xfrm>
            <a:off x="3675021" y="4962482"/>
            <a:ext cx="2580427" cy="367940"/>
          </a:xfrm>
          <a:prstGeom prst="parallelogram">
            <a:avLst/>
          </a:prstGeom>
          <a:solidFill>
            <a:srgbClr val="FFF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sz="1600" b="1" i="1" dirty="0">
                <a:solidFill>
                  <a:srgbClr val="005BAA"/>
                </a:solidFill>
              </a:rPr>
              <a:t>DOWNLOAD GRATUITO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658120" y="5333570"/>
            <a:ext cx="2614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dirty="0">
                <a:solidFill>
                  <a:schemeClr val="bg1"/>
                </a:solidFill>
              </a:rPr>
              <a:t>Disponível em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i="1" dirty="0">
                <a:solidFill>
                  <a:schemeClr val="bg1"/>
                </a:solidFill>
              </a:rPr>
              <a:t>www.remobrasil.com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02" y="1619781"/>
            <a:ext cx="2030076" cy="144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773" y="1619781"/>
            <a:ext cx="2030075" cy="144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03" y="3590948"/>
            <a:ext cx="2030074" cy="144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773" y="3590948"/>
            <a:ext cx="2030074" cy="1440000"/>
          </a:xfrm>
          <a:prstGeom prst="rect">
            <a:avLst/>
          </a:prstGeom>
        </p:spPr>
      </p:pic>
      <p:grpSp>
        <p:nvGrpSpPr>
          <p:cNvPr id="28" name="Agrupar 27"/>
          <p:cNvGrpSpPr/>
          <p:nvPr/>
        </p:nvGrpSpPr>
        <p:grpSpPr>
          <a:xfrm>
            <a:off x="3949399" y="1761205"/>
            <a:ext cx="1984972" cy="2786333"/>
            <a:chOff x="3751922" y="1614111"/>
            <a:chExt cx="2279261" cy="319943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3328" y="1683826"/>
              <a:ext cx="2156448" cy="3060000"/>
            </a:xfrm>
            <a:prstGeom prst="rect">
              <a:avLst/>
            </a:prstGeom>
          </p:spPr>
        </p:pic>
        <p:sp>
          <p:nvSpPr>
            <p:cNvPr id="20" name="Retângulo 19"/>
            <p:cNvSpPr/>
            <p:nvPr/>
          </p:nvSpPr>
          <p:spPr>
            <a:xfrm>
              <a:off x="3751922" y="1614111"/>
              <a:ext cx="2279261" cy="3199430"/>
            </a:xfrm>
            <a:prstGeom prst="rect">
              <a:avLst/>
            </a:prstGeom>
            <a:noFill/>
            <a:ln w="15875">
              <a:solidFill>
                <a:srgbClr val="FFF32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22" name="Conector de Seta Reta 21"/>
          <p:cNvCxnSpPr>
            <a:cxnSpLocks/>
          </p:cNvCxnSpPr>
          <p:nvPr/>
        </p:nvCxnSpPr>
        <p:spPr>
          <a:xfrm rot="10800000">
            <a:off x="3360122" y="2374285"/>
            <a:ext cx="578646" cy="0"/>
          </a:xfrm>
          <a:prstGeom prst="straightConnector1">
            <a:avLst/>
          </a:prstGeom>
          <a:ln w="19050" cap="sq">
            <a:solidFill>
              <a:srgbClr val="FFF3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cxnSpLocks/>
          </p:cNvCxnSpPr>
          <p:nvPr/>
        </p:nvCxnSpPr>
        <p:spPr>
          <a:xfrm rot="10800000">
            <a:off x="3368798" y="4175722"/>
            <a:ext cx="578646" cy="0"/>
          </a:xfrm>
          <a:prstGeom prst="straightConnector1">
            <a:avLst/>
          </a:prstGeom>
          <a:ln w="19050" cap="sq">
            <a:solidFill>
              <a:srgbClr val="FFF3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598144" y="3074374"/>
            <a:ext cx="1313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sz="1400" dirty="0">
                <a:solidFill>
                  <a:schemeClr val="bg1"/>
                </a:solidFill>
              </a:rPr>
              <a:t>SEGURANÇA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855695" y="3067131"/>
            <a:ext cx="1578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sz="1400" dirty="0">
                <a:solidFill>
                  <a:schemeClr val="bg1"/>
                </a:solidFill>
              </a:rPr>
              <a:t>EQUIPAMENTOS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855695" y="5041343"/>
            <a:ext cx="1578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sz="1400" dirty="0">
                <a:solidFill>
                  <a:schemeClr val="bg1"/>
                </a:solidFill>
              </a:rPr>
              <a:t>TÉCNICAS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465725" y="5048160"/>
            <a:ext cx="1578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sz="1400" dirty="0">
                <a:solidFill>
                  <a:schemeClr val="bg1"/>
                </a:solidFill>
              </a:rPr>
              <a:t>EXERCÍCIOS</a:t>
            </a:r>
          </a:p>
        </p:txBody>
      </p:sp>
      <p:cxnSp>
        <p:nvCxnSpPr>
          <p:cNvPr id="29" name="Conector de Seta Reta 28"/>
          <p:cNvCxnSpPr>
            <a:cxnSpLocks/>
          </p:cNvCxnSpPr>
          <p:nvPr/>
        </p:nvCxnSpPr>
        <p:spPr>
          <a:xfrm rot="10800000" flipH="1">
            <a:off x="5934371" y="2374285"/>
            <a:ext cx="578646" cy="0"/>
          </a:xfrm>
          <a:prstGeom prst="straightConnector1">
            <a:avLst/>
          </a:prstGeom>
          <a:ln w="19050" cap="sq">
            <a:solidFill>
              <a:srgbClr val="FFF3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cxnSpLocks/>
          </p:cNvCxnSpPr>
          <p:nvPr/>
        </p:nvCxnSpPr>
        <p:spPr>
          <a:xfrm rot="10800000" flipH="1">
            <a:off x="5934371" y="4175722"/>
            <a:ext cx="578646" cy="0"/>
          </a:xfrm>
          <a:prstGeom prst="straightConnector1">
            <a:avLst/>
          </a:prstGeom>
          <a:ln w="19050" cap="sq">
            <a:solidFill>
              <a:srgbClr val="FFF3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88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</TotalTime>
  <Words>294</Words>
  <Application>Microsoft Office PowerPoint</Application>
  <PresentationFormat>Personalizar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QUEM PODE REMAR?</vt:lpstr>
      <vt:lpstr>BENEFÍCIOS DO REMO</vt:lpstr>
      <vt:lpstr>EQUIPAMENTOS</vt:lpstr>
      <vt:lpstr>UM DIA DE TREINO</vt:lpstr>
      <vt:lpstr>REMO PELO BRASIL</vt:lpstr>
      <vt:lpstr>REMO PELO MUNDO</vt:lpstr>
      <vt:lpstr>GUIA DE REMO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Remo Brasil</dc:creator>
  <cp:lastModifiedBy>Remo Brasil</cp:lastModifiedBy>
  <cp:revision>70</cp:revision>
  <dcterms:created xsi:type="dcterms:W3CDTF">2017-03-16T17:16:37Z</dcterms:created>
  <dcterms:modified xsi:type="dcterms:W3CDTF">2017-04-04T17:55:48Z</dcterms:modified>
</cp:coreProperties>
</file>